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F1D"/>
    <a:srgbClr val="ACD624"/>
    <a:srgbClr val="8FAF1E"/>
    <a:srgbClr val="4B90BA"/>
    <a:srgbClr val="0F6FB1"/>
    <a:srgbClr val="82B000"/>
    <a:srgbClr val="8EC000"/>
    <a:srgbClr val="99CC00"/>
    <a:srgbClr val="EC468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>
      <p:cViewPr varScale="1">
        <p:scale>
          <a:sx n="106" d="100"/>
          <a:sy n="106" d="100"/>
        </p:scale>
        <p:origin x="17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DA4E2-CFB5-452A-92A0-B9E606F661EE}" type="datetimeFigureOut">
              <a:rPr lang="lv-LV" smtClean="0"/>
              <a:t>16.05.2019.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30531-DE41-47F5-9AD3-AD3EAC9035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3038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30531-DE41-47F5-9AD3-AD3EAC903557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10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3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8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2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2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4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8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5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8ABC-01C1-4AB0-B716-686172D9190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C4DC0-1B4F-4B72-84DA-23C09692E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8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96051" y="404664"/>
            <a:ext cx="5796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3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MINIMĀLĀS HIGIĒNAS PRASĪBAS PĀRTIKAS UZŅĒMUMĀ</a:t>
            </a:r>
            <a:endParaRPr lang="en-US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49198" y="3307918"/>
            <a:ext cx="5594802" cy="278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lv-LV" altLang="lv-LV" sz="1600" dirty="0" smtClean="0">
                <a:solidFill>
                  <a:srgbClr val="8FAF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TĒMAS:</a:t>
            </a:r>
          </a:p>
          <a:p>
            <a:pPr marL="180975" indent="-180975" eaLnBrk="1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lv-LV" altLang="lv-LV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Veselība – grūtniecība un gatavošanās dzemdībām</a:t>
            </a:r>
            <a:r>
              <a:rPr lang="lv-LV" altLang="lv-LV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      </a:t>
            </a:r>
            <a:r>
              <a:rPr lang="lv-LV" altLang="lv-LV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lektore Rasma Kaminska – vecmāte.</a:t>
            </a:r>
            <a:endParaRPr lang="lv-LV" altLang="lv-LV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indent="-180975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altLang="lv-LV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Veselība </a:t>
            </a:r>
            <a:r>
              <a:rPr lang="lv-LV" altLang="lv-LV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lv-LV" altLang="lv-LV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pēcdzemdību laiks,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lv-LV" altLang="lv-LV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altLang="lv-LV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lv-LV" altLang="lv-LV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lektore </a:t>
            </a:r>
            <a:r>
              <a:rPr lang="lv-LV" altLang="lv-LV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Dita Leinerte – psihologs, dūla.</a:t>
            </a:r>
          </a:p>
          <a:p>
            <a:pPr marL="180975" indent="-180975" eaLnBrk="1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lv-LV" altLang="lv-LV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Veselīgs uzturs – grūtniecības un bērna zīdīšanas laikā</a:t>
            </a:r>
            <a:r>
              <a:rPr lang="lv-LV" altLang="lv-LV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</a:t>
            </a:r>
            <a:r>
              <a:rPr lang="lv-LV" altLang="lv-LV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lektore Līga Balode – uztura speciāliste.</a:t>
            </a:r>
          </a:p>
          <a:p>
            <a:pPr marL="180975" indent="-180975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altLang="lv-LV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Jaundzimušā aprūpe (hendlings),</a:t>
            </a:r>
            <a:endParaRPr lang="lv-LV" altLang="lv-LV" sz="14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eaLnBrk="1" hangingPunct="1">
              <a:spcBef>
                <a:spcPts val="0"/>
              </a:spcBef>
              <a:buNone/>
            </a:pPr>
            <a:r>
              <a:rPr lang="lv-LV" altLang="lv-LV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lektore Evita Žvagiņa-Jākobsone – </a:t>
            </a:r>
            <a:r>
              <a:rPr lang="lv-LV" altLang="lv-LV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lv-LV" altLang="lv-LV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ertificēta </a:t>
            </a:r>
            <a:r>
              <a:rPr lang="lv-LV" altLang="lv-LV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bērnu nēsāšanas un zīdīšanas </a:t>
            </a:r>
            <a:r>
              <a:rPr lang="lv-LV" altLang="lv-LV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konsultante</a:t>
            </a:r>
            <a:r>
              <a:rPr lang="lv-LV" altLang="lv-LV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spcBef>
                <a:spcPts val="0"/>
              </a:spcBef>
              <a:buNone/>
            </a:pPr>
            <a:endParaRPr lang="lv-LV" altLang="lv-LV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lv-LV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Topošām </a:t>
            </a:r>
            <a:r>
              <a:rPr lang="lv-LV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māmiņām </a:t>
            </a:r>
            <a:r>
              <a:rPr lang="lv-LV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nodarbības ieteicams apmeklēt no 25.grūtniecības nedēļas (no 6.mēneša</a:t>
            </a:r>
            <a:r>
              <a:rPr lang="lv-LV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lv-LV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80"/>
          <a:stretch/>
        </p:blipFill>
        <p:spPr>
          <a:xfrm>
            <a:off x="3475342" y="6135624"/>
            <a:ext cx="5916298" cy="7223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59" y="-8568"/>
            <a:ext cx="9156459" cy="181491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491880" y="18490"/>
            <a:ext cx="56521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 dirty="0" smtClean="0">
                <a:solidFill>
                  <a:schemeClr val="bg1"/>
                </a:solidFill>
                <a:latin typeface="Brandon Grotesque Black" panose="020B0A03020203060202" pitchFamily="34" charset="-70"/>
              </a:rPr>
              <a:t>PRAKTISKĀS APMĀCĪBAS:</a:t>
            </a:r>
            <a:endParaRPr lang="lv-LV" sz="2000" dirty="0">
              <a:solidFill>
                <a:schemeClr val="bg1"/>
              </a:solidFill>
              <a:latin typeface="Brandon Grotesque Black" panose="020B0A03020203060202" pitchFamily="34" charset="-70"/>
            </a:endParaRPr>
          </a:p>
          <a:p>
            <a:r>
              <a:rPr lang="lv-LV" altLang="lv-LV" sz="4900" dirty="0" smtClean="0">
                <a:solidFill>
                  <a:schemeClr val="bg1"/>
                </a:solidFill>
                <a:latin typeface="Brandon Grotesque Black" panose="020B0A03020203060202" pitchFamily="34" charset="-70"/>
              </a:rPr>
              <a:t>TOPOŠO MĀMIŅU</a:t>
            </a:r>
          </a:p>
          <a:p>
            <a:r>
              <a:rPr lang="lv-LV" altLang="lv-LV" sz="4900" dirty="0" smtClean="0">
                <a:solidFill>
                  <a:schemeClr val="bg1"/>
                </a:solidFill>
                <a:latin typeface="Brandon Grotesque Black" panose="020B0A03020203060202" pitchFamily="34" charset="-70"/>
              </a:rPr>
              <a:t>SKOLA</a:t>
            </a:r>
            <a:endParaRPr lang="lv-LV" sz="4900" dirty="0">
              <a:solidFill>
                <a:schemeClr val="bg1"/>
              </a:solidFill>
              <a:latin typeface="Brandon Grotesque Black" panose="020B0A03020203060202" pitchFamily="34" charset="-7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5669" y="5372199"/>
            <a:ext cx="3487213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Projekta “Veselības veicināšanas un slimību profilakses pakalpojumu pieejamības uzlabošana Dobeles novada iedzīvotājiem” (Nr.9.2.4.2/16/I/047) ietvaros.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49666" y="1844824"/>
            <a:ext cx="554252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 dirty="0" smtClean="0">
                <a:solidFill>
                  <a:srgbClr val="8FAF1D"/>
                </a:solidFill>
                <a:latin typeface="Brandon Grotesque Black" panose="020B0A03020203060202" pitchFamily="34" charset="-70"/>
                <a:ea typeface="Tahoma" panose="020B0604030504040204" pitchFamily="34" charset="0"/>
                <a:cs typeface="Tahoma" panose="020B0604030504040204" pitchFamily="34" charset="0"/>
              </a:rPr>
              <a:t>BEZMAKSAS NODARBĪBAS TOPOŠAJIEM UN JAUNAJIEM VECĀKIEM, VECVECĀKIEM!</a:t>
            </a:r>
          </a:p>
          <a:p>
            <a:endParaRPr lang="lv-LV" sz="800" dirty="0" smtClean="0">
              <a:solidFill>
                <a:srgbClr val="8FAF1D"/>
              </a:solidFill>
              <a:latin typeface="Brandon Grotesque Black" panose="020B0A03020203060202" pitchFamily="34" charset="-7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lv-LV" sz="2000" dirty="0">
                <a:solidFill>
                  <a:srgbClr val="8FAF1E"/>
                </a:solidFill>
                <a:latin typeface="Brandon Grotesque Black" panose="020B0A03020203060202" pitchFamily="34" charset="-70"/>
              </a:rPr>
              <a:t>KAD:	  2019. GADA </a:t>
            </a:r>
            <a:r>
              <a:rPr lang="lv-LV" sz="2000" dirty="0" smtClean="0">
                <a:solidFill>
                  <a:srgbClr val="8FAF1E"/>
                </a:solidFill>
                <a:latin typeface="Brandon Grotesque Black" panose="020B0A03020203060202" pitchFamily="34" charset="-70"/>
              </a:rPr>
              <a:t>JŪNIJĀ, JŪLIJĀ</a:t>
            </a:r>
          </a:p>
          <a:p>
            <a:r>
              <a:rPr lang="lv-LV" sz="2000" dirty="0" smtClean="0">
                <a:solidFill>
                  <a:srgbClr val="8FAF1E"/>
                </a:solidFill>
                <a:latin typeface="Brandon Grotesque Black" panose="020B0A03020203060202" pitchFamily="34" charset="-70"/>
              </a:rPr>
              <a:t>KUR</a:t>
            </a:r>
            <a:r>
              <a:rPr lang="lv-LV" sz="2000" dirty="0">
                <a:solidFill>
                  <a:srgbClr val="8FAF1E"/>
                </a:solidFill>
                <a:latin typeface="Brandon Grotesque Black" panose="020B0A03020203060202" pitchFamily="34" charset="-70"/>
              </a:rPr>
              <a:t>:	  DOBELES PIUAC </a:t>
            </a:r>
            <a:r>
              <a:rPr lang="lv-LV" sz="1400" dirty="0">
                <a:solidFill>
                  <a:srgbClr val="8FAF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(Dobelē, Brīvības ielā 7</a:t>
            </a:r>
            <a:r>
              <a:rPr lang="lv-LV" sz="1400" dirty="0" smtClean="0">
                <a:solidFill>
                  <a:srgbClr val="8FAF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000" dirty="0">
              <a:solidFill>
                <a:srgbClr val="8FAF1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0" r="27268"/>
          <a:stretch/>
        </p:blipFill>
        <p:spPr>
          <a:xfrm>
            <a:off x="9894886" y="2132855"/>
            <a:ext cx="2505811" cy="2517743"/>
          </a:xfrm>
          <a:prstGeom prst="rect">
            <a:avLst/>
          </a:prstGeom>
        </p:spPr>
      </p:pic>
      <p:pic>
        <p:nvPicPr>
          <p:cNvPr id="1026" name="Picture 2" descr="imag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" r="1874" b="8480"/>
          <a:stretch/>
        </p:blipFill>
        <p:spPr bwMode="auto">
          <a:xfrm>
            <a:off x="0" y="6038098"/>
            <a:ext cx="3475341" cy="84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59"/>
          <a:stretch/>
        </p:blipFill>
        <p:spPr>
          <a:xfrm>
            <a:off x="-5669" y="1806348"/>
            <a:ext cx="3481010" cy="428694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508104" y="5805264"/>
            <a:ext cx="3635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sz="1600" dirty="0" smtClean="0">
                <a:solidFill>
                  <a:srgbClr val="8FAF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PIESAKIES – ORGANIZĒJAM </a:t>
            </a:r>
            <a:r>
              <a:rPr lang="lv-LV" sz="1600" dirty="0" smtClean="0">
                <a:solidFill>
                  <a:srgbClr val="8FAF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GRUPU!</a:t>
            </a:r>
            <a:endParaRPr lang="lv-LV" sz="1600" dirty="0" smtClean="0">
              <a:solidFill>
                <a:srgbClr val="8FAF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15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120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Brandon Grotesque Black</vt:lpstr>
      <vt:lpstr>Calibri</vt:lpstr>
      <vt:lpstr>Century Gothic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Lolita Ozoliņa</dc:creator>
  <cp:lastModifiedBy>Evija</cp:lastModifiedBy>
  <cp:revision>71</cp:revision>
  <cp:lastPrinted>2019-04-01T14:10:19Z</cp:lastPrinted>
  <dcterms:created xsi:type="dcterms:W3CDTF">2017-09-25T18:22:02Z</dcterms:created>
  <dcterms:modified xsi:type="dcterms:W3CDTF">2019-05-16T08:33:25Z</dcterms:modified>
</cp:coreProperties>
</file>